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</p:sldIdLst>
  <p:sldSz cx="28800425" cy="39600188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38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540" y="-1508"/>
      </p:cViewPr>
      <p:guideLst>
        <p:guide orient="horz" pos="12438"/>
        <p:guide pos="90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69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34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9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437165" y="8980397"/>
            <a:ext cx="12361600" cy="2660858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04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000946" y="8980397"/>
            <a:ext cx="12347717" cy="2660858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04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2024/3/27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437166" y="4469411"/>
            <a:ext cx="25920001" cy="3166005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831812" y="14343690"/>
            <a:ext cx="23147717" cy="588299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89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831812" y="20559288"/>
            <a:ext cx="23147717" cy="272322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56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19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37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3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3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82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2024/3/27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0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  <p:sldLayoutId id="2147483658" r:id="rId13"/>
    <p:sldLayoutId id="2147483659" r:id="rId14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image" Target="../media/image4.jpeg"/><Relationship Id="rId4" Type="http://schemas.openxmlformats.org/officeDocument/2006/relationships/tags" Target="../tags/tag20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毕业论文流程图500dp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789" y="18559305"/>
            <a:ext cx="11923395" cy="3089275"/>
          </a:xfrm>
          <a:prstGeom prst="rect">
            <a:avLst/>
          </a:prstGeom>
        </p:spPr>
      </p:pic>
      <p:sp>
        <p:nvSpPr>
          <p:cNvPr id="5" name="大橘原创PPT模板-请勿抄袭搬运！"/>
          <p:cNvSpPr/>
          <p:nvPr/>
        </p:nvSpPr>
        <p:spPr>
          <a:xfrm>
            <a:off x="1163319" y="850424"/>
            <a:ext cx="26473785" cy="365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30000"/>
              </a:lnSpc>
            </a:pPr>
            <a:r>
              <a:rPr sz="9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双金属MOFs衍生氮掺杂碳纳米管的制备</a:t>
            </a:r>
          </a:p>
          <a:p>
            <a:pPr algn="ctr" fontAlgn="base">
              <a:lnSpc>
                <a:spcPct val="130000"/>
              </a:lnSpc>
            </a:pPr>
            <a:r>
              <a:rPr sz="9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及其电催化析氧性能</a:t>
            </a:r>
          </a:p>
        </p:txBody>
      </p:sp>
      <p:sp>
        <p:nvSpPr>
          <p:cNvPr id="6" name="大橘原创PPT模板-请勿抄袭搬运！"/>
          <p:cNvSpPr/>
          <p:nvPr/>
        </p:nvSpPr>
        <p:spPr>
          <a:xfrm>
            <a:off x="11200205" y="5007870"/>
            <a:ext cx="6222857" cy="866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30000"/>
              </a:lnSpc>
            </a:pP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姓名：</a:t>
            </a:r>
            <a:r>
              <a:rPr lang="en-US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***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***  </a:t>
            </a:r>
          </a:p>
        </p:txBody>
      </p:sp>
      <p:sp>
        <p:nvSpPr>
          <p:cNvPr id="7" name="矩形 6"/>
          <p:cNvSpPr/>
          <p:nvPr/>
        </p:nvSpPr>
        <p:spPr>
          <a:xfrm>
            <a:off x="1043303" y="7140734"/>
            <a:ext cx="609600" cy="124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0233" y="7140735"/>
            <a:ext cx="8027670" cy="12439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大橘原创PPT模板-请勿抄袭搬运！"/>
          <p:cNvSpPr/>
          <p:nvPr/>
        </p:nvSpPr>
        <p:spPr>
          <a:xfrm>
            <a:off x="2258579" y="7172586"/>
            <a:ext cx="2782813" cy="927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3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背景介绍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304" y="8883809"/>
            <a:ext cx="12830175" cy="7209790"/>
          </a:xfrm>
          <a:prstGeom prst="rect">
            <a:avLst/>
          </a:prstGeom>
          <a:noFill/>
          <a:ln w="825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3" y="16625729"/>
            <a:ext cx="609600" cy="124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80233" y="16625730"/>
            <a:ext cx="8027670" cy="12439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大橘原创PPT模板-请勿抄袭搬运！"/>
          <p:cNvSpPr/>
          <p:nvPr/>
        </p:nvSpPr>
        <p:spPr>
          <a:xfrm>
            <a:off x="2258579" y="16657581"/>
            <a:ext cx="2782813" cy="927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3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研究内容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1043304" y="18342135"/>
            <a:ext cx="12830175" cy="19637375"/>
          </a:xfrm>
          <a:prstGeom prst="rect">
            <a:avLst/>
          </a:prstGeom>
          <a:noFill/>
          <a:ln w="825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041878" y="24043164"/>
            <a:ext cx="609600" cy="124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878808" y="24043165"/>
            <a:ext cx="8027670" cy="12439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大橘原创PPT模板-请勿抄袭搬运！"/>
          <p:cNvSpPr/>
          <p:nvPr/>
        </p:nvSpPr>
        <p:spPr>
          <a:xfrm>
            <a:off x="16244454" y="24075016"/>
            <a:ext cx="2782813" cy="927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3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研究结论</a:t>
            </a:r>
          </a:p>
        </p:txBody>
      </p:sp>
      <p:sp>
        <p:nvSpPr>
          <p:cNvPr id="18" name="矩形 17"/>
          <p:cNvSpPr/>
          <p:nvPr/>
        </p:nvSpPr>
        <p:spPr>
          <a:xfrm>
            <a:off x="15050769" y="25759570"/>
            <a:ext cx="12830175" cy="6692265"/>
          </a:xfrm>
          <a:prstGeom prst="rect">
            <a:avLst/>
          </a:prstGeom>
          <a:noFill/>
          <a:ln w="825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5271114" y="34875629"/>
            <a:ext cx="12266295" cy="16547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3600">
                <a:solidFill>
                  <a:srgbClr val="3F3F3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Q. H. Ji, L. J. Zou, H. J. Liu, J. Y. Yong, J. Z. Chen, Z. R. Song, J. K. Gao*</a:t>
            </a:r>
            <a:r>
              <a:rPr lang="en-US" sz="3600" i="1">
                <a:solidFill>
                  <a:srgbClr val="3F3F3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3600" b="1" i="1">
                <a:solidFill>
                  <a:srgbClr val="3F3F3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J. Solid State Chem.</a:t>
            </a:r>
            <a:r>
              <a:rPr lang="en-US" sz="3600">
                <a:solidFill>
                  <a:srgbClr val="3F3F3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2021, 303, 122515.</a:t>
            </a:r>
            <a:endParaRPr lang="en-US" altLang="en-US" sz="3600">
              <a:solidFill>
                <a:srgbClr val="3F3F3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4457678" y="7420770"/>
            <a:ext cx="0" cy="30993715"/>
          </a:xfrm>
          <a:prstGeom prst="line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5041879" y="8768875"/>
            <a:ext cx="12830175" cy="14765655"/>
          </a:xfrm>
          <a:prstGeom prst="rect">
            <a:avLst/>
          </a:prstGeom>
          <a:noFill/>
          <a:ln w="825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53" y="22651880"/>
            <a:ext cx="7367270" cy="6251575"/>
          </a:xfrm>
          <a:prstGeom prst="rect">
            <a:avLst/>
          </a:prstGeom>
        </p:spPr>
      </p:pic>
      <p:pic>
        <p:nvPicPr>
          <p:cNvPr id="33" name="图片 3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4" y="30246479"/>
            <a:ext cx="11555095" cy="4922520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15471138" y="25771634"/>
            <a:ext cx="11986260" cy="6680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采用含丰富碳、氮源的双氰胺类金属框架材料，高温热解实现氮原子在衍生碳纳米管材料中的掺杂，可有效调节催化剂的电子结构，提供电催化活性；</a:t>
            </a: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金属氧化物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核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)-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碳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壳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结构可</a:t>
            </a:r>
            <a:r>
              <a:rPr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防止金属活性物质在</a:t>
            </a:r>
            <a:r>
              <a:rPr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OER</a:t>
            </a:r>
            <a:r>
              <a:rPr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过程中发生溶解和团聚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，从而表现出良好的长期稳定性；</a:t>
            </a: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双金属之间的协同效应使得电催化剂的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OER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性能得到提升。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rcRect t="10542" b="7398"/>
          <a:stretch>
            <a:fillRect/>
          </a:stretch>
        </p:blipFill>
        <p:spPr>
          <a:xfrm>
            <a:off x="1403983" y="9039385"/>
            <a:ext cx="3239770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3983" y="11940065"/>
            <a:ext cx="3240000" cy="2866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5549" y="9598184"/>
            <a:ext cx="4796155" cy="4693920"/>
          </a:xfrm>
          <a:prstGeom prst="rect">
            <a:avLst/>
          </a:prstGeom>
        </p:spPr>
      </p:pic>
      <p:sp>
        <p:nvSpPr>
          <p:cNvPr id="30" name="大橘原创PPT模板-请勿抄袭搬运！"/>
          <p:cNvSpPr txBox="1"/>
          <p:nvPr>
            <p:custDataLst>
              <p:tags r:id="rId2"/>
            </p:custDataLst>
          </p:nvPr>
        </p:nvSpPr>
        <p:spPr>
          <a:xfrm>
            <a:off x="9911078" y="10330975"/>
            <a:ext cx="40132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阳极析氧反应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OER</a:t>
            </a:r>
          </a:p>
          <a:p>
            <a:pPr algn="l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4OH</a:t>
            </a:r>
            <a:r>
              <a:rPr lang="zh-CN" altLang="en-US" sz="32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→2H</a:t>
            </a:r>
            <a:r>
              <a:rPr lang="zh-CN" altLang="en-US" sz="32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O+O</a:t>
            </a:r>
            <a:r>
              <a:rPr lang="zh-CN" altLang="en-US" sz="32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+4e</a:t>
            </a:r>
            <a:r>
              <a:rPr lang="zh-CN" altLang="en-US" sz="32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→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较高过电位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缓慢反应动力学</a:t>
            </a:r>
            <a:endParaRPr lang="en-US" altLang="zh-CN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61184" y="15370969"/>
            <a:ext cx="1161859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开发具有低成本、高活性、长期稳定性的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OER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电催化剂</a:t>
            </a:r>
          </a:p>
        </p:txBody>
      </p:sp>
      <p:sp>
        <p:nvSpPr>
          <p:cNvPr id="39" name="下箭头 38"/>
          <p:cNvSpPr/>
          <p:nvPr/>
        </p:nvSpPr>
        <p:spPr>
          <a:xfrm>
            <a:off x="2788283" y="11570494"/>
            <a:ext cx="342900" cy="266700"/>
          </a:xfrm>
          <a:prstGeom prst="downArrow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 rot="16200000">
            <a:off x="4747258" y="12802394"/>
            <a:ext cx="342900" cy="266700"/>
          </a:xfrm>
          <a:prstGeom prst="downArrow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289933" y="21693030"/>
            <a:ext cx="8521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1.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Fe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Ni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@OCNT 电催化剂的制备流程图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291079" y="28947270"/>
            <a:ext cx="606107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2.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Fe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Ni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@OCNT：a) SEM，</a:t>
            </a:r>
          </a:p>
          <a:p>
            <a:pPr algn="l"/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b-e) TEM，f-h) EDS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659253" y="35143600"/>
            <a:ext cx="116878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3.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a) XRD 图谱，b) Fe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Ni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@OCNT 的 BET 和孔径分布曲线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956278" y="17719835"/>
            <a:ext cx="114033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4.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a) LSV 曲线，b) Tafel 斜率，c) EIS 图，</a:t>
            </a:r>
          </a:p>
          <a:p>
            <a:pPr algn="l"/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d) Fe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Ni</a:t>
            </a:r>
            <a:r>
              <a:rPr lang="zh-CN" altLang="en-US" sz="3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@OCNT 在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1M KOH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中的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12 h</a:t>
            </a: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计时电位测试</a:t>
            </a:r>
            <a:endParaRPr lang="zh-CN" altLang="en-US" sz="32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6203" y="22530595"/>
            <a:ext cx="4587240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TEM</a:t>
            </a:r>
            <a:r>
              <a:rPr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显示金属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氧化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</a:t>
            </a:r>
            <a:r>
              <a:rPr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被包裹在碳壳中，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形成核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壳结构，</a:t>
            </a:r>
            <a:r>
              <a:rPr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碳壳起到一定保护和屏障作用，可防止金属活性物质在</a:t>
            </a:r>
            <a:r>
              <a:rPr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OER</a:t>
            </a:r>
            <a:r>
              <a:rPr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过程中发生溶解和团聚，从而保持其稳定性。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63319" y="35895440"/>
            <a:ext cx="12634595" cy="16491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石墨碳和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Fe</a:t>
            </a:r>
            <a:r>
              <a:rPr lang="zh-CN" altLang="en-US" sz="36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0.64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Ni</a:t>
            </a:r>
            <a:r>
              <a:rPr lang="zh-CN" altLang="en-US" sz="36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0.36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合金的存在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大的比表面积利于暴露更多活性位点，充分与反应介质接触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5496538" y="18989835"/>
            <a:ext cx="119380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Fe</a:t>
            </a:r>
            <a:r>
              <a:rPr lang="zh-CN" altLang="en-US" sz="36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0.5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Ni</a:t>
            </a:r>
            <a:r>
              <a:rPr lang="zh-CN" altLang="en-US" sz="36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0.5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@OCNT 在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1 M KOH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中过电位为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289 mV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@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 mA cm</a:t>
            </a:r>
            <a:r>
              <a:rPr lang="zh-CN" altLang="en-US" sz="3600" b="1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-2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，对应的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Tafel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斜率为 40.8 mV dec</a:t>
            </a:r>
            <a:r>
              <a:rPr lang="zh-CN" altLang="en-US" sz="3600" b="1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-1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，具有最小的电荷转移阻力，表现出最佳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OER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性能</a:t>
            </a:r>
          </a:p>
          <a:p>
            <a:pPr marL="571500" indent="-5715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Fe</a:t>
            </a:r>
            <a:r>
              <a:rPr lang="zh-CN" altLang="en-US" sz="36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0.5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Ni</a:t>
            </a:r>
            <a:r>
              <a:rPr lang="zh-CN" altLang="en-US" sz="36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0.5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@OCNT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测试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12 h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后，过电位仅发生略微增长，展现出良好的稳定性</a:t>
            </a:r>
          </a:p>
        </p:txBody>
      </p:sp>
      <p:pic>
        <p:nvPicPr>
          <p:cNvPr id="50" name="图片 49" descr="性能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38549" y="9026050"/>
            <a:ext cx="10487025" cy="861758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5041878" y="32881094"/>
            <a:ext cx="609600" cy="124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5878808" y="32881095"/>
            <a:ext cx="8027670" cy="12439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大橘原创PPT模板-请勿抄袭搬运！"/>
          <p:cNvSpPr/>
          <p:nvPr/>
        </p:nvSpPr>
        <p:spPr>
          <a:xfrm>
            <a:off x="16244454" y="32912946"/>
            <a:ext cx="2782813" cy="927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3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参考文献</a:t>
            </a:r>
          </a:p>
        </p:txBody>
      </p:sp>
      <p:sp>
        <p:nvSpPr>
          <p:cNvPr id="54" name="矩形 53"/>
          <p:cNvSpPr/>
          <p:nvPr/>
        </p:nvSpPr>
        <p:spPr>
          <a:xfrm>
            <a:off x="15041879" y="34554320"/>
            <a:ext cx="12830175" cy="3347085"/>
          </a:xfrm>
          <a:prstGeom prst="rect">
            <a:avLst/>
          </a:prstGeom>
          <a:noFill/>
          <a:ln w="825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大橘原创PPT模板-请勿抄袭搬运！"/>
          <p:cNvSpPr txBox="1"/>
          <p:nvPr>
            <p:custDataLst>
              <p:tags r:id="rId3"/>
            </p:custDataLst>
          </p:nvPr>
        </p:nvSpPr>
        <p:spPr>
          <a:xfrm>
            <a:off x="1403983" y="11110754"/>
            <a:ext cx="32397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双碳目标的提出</a:t>
            </a:r>
          </a:p>
        </p:txBody>
      </p:sp>
      <p:sp>
        <p:nvSpPr>
          <p:cNvPr id="3" name="大橘原创PPT模板-请勿抄袭搬运！"/>
          <p:cNvSpPr txBox="1"/>
          <p:nvPr>
            <p:custDataLst>
              <p:tags r:id="rId4"/>
            </p:custDataLst>
          </p:nvPr>
        </p:nvSpPr>
        <p:spPr>
          <a:xfrm>
            <a:off x="1778803" y="14844700"/>
            <a:ext cx="250253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氢能：清洁能源</a:t>
            </a:r>
          </a:p>
        </p:txBody>
      </p:sp>
      <p:sp>
        <p:nvSpPr>
          <p:cNvPr id="22" name="大橘原创PPT模板-请勿抄袭搬运！"/>
          <p:cNvSpPr txBox="1"/>
          <p:nvPr>
            <p:custDataLst>
              <p:tags r:id="rId5"/>
            </p:custDataLst>
          </p:nvPr>
        </p:nvSpPr>
        <p:spPr>
          <a:xfrm>
            <a:off x="6413033" y="14475766"/>
            <a:ext cx="2041525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电解水制氢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386924" y="482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YzZWNmYmUyMWQ3MGUwZDEzOGNkODdmZDdjODA4OGMifQ=="/>
  <p:tag name="KSO_WPP_MARK_KEY" val="d01640d2-260e-4772-9f70-f2264014ce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</TotalTime>
  <Words>447</Words>
  <Application>Microsoft Office PowerPoint</Application>
  <PresentationFormat>自定义</PresentationFormat>
  <Paragraphs>31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王源世界第一可爱</dc:creator>
  <cp:lastModifiedBy>奕妍 蒋</cp:lastModifiedBy>
  <cp:revision>166</cp:revision>
  <dcterms:created xsi:type="dcterms:W3CDTF">2019-06-19T02:08:00Z</dcterms:created>
  <dcterms:modified xsi:type="dcterms:W3CDTF">2024-03-27T09:09:24Z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68F0E70AE626418EB0E454898FBF1C65_13</vt:lpwstr>
  </property>
</Properties>
</file>